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8" r:id="rId6"/>
  </p:sldMasterIdLst>
  <p:notesMasterIdLst>
    <p:notesMasterId r:id="rId32"/>
  </p:notesMasterIdLst>
  <p:handoutMasterIdLst>
    <p:handoutMasterId r:id="rId33"/>
  </p:handoutMasterIdLst>
  <p:sldIdLst>
    <p:sldId id="582" r:id="rId7"/>
    <p:sldId id="261" r:id="rId8"/>
    <p:sldId id="584" r:id="rId9"/>
    <p:sldId id="914" r:id="rId10"/>
    <p:sldId id="878" r:id="rId11"/>
    <p:sldId id="915" r:id="rId12"/>
    <p:sldId id="882" r:id="rId13"/>
    <p:sldId id="592" r:id="rId14"/>
    <p:sldId id="273" r:id="rId15"/>
    <p:sldId id="895" r:id="rId16"/>
    <p:sldId id="916" r:id="rId17"/>
    <p:sldId id="912" r:id="rId18"/>
    <p:sldId id="909" r:id="rId19"/>
    <p:sldId id="275" r:id="rId20"/>
    <p:sldId id="898" r:id="rId21"/>
    <p:sldId id="911" r:id="rId22"/>
    <p:sldId id="879" r:id="rId23"/>
    <p:sldId id="908" r:id="rId24"/>
    <p:sldId id="907" r:id="rId25"/>
    <p:sldId id="906" r:id="rId26"/>
    <p:sldId id="905" r:id="rId27"/>
    <p:sldId id="590" r:id="rId28"/>
    <p:sldId id="881" r:id="rId29"/>
    <p:sldId id="585" r:id="rId30"/>
    <p:sldId id="883" r:id="rId3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75787B"/>
    <a:srgbClr val="861F41"/>
    <a:srgbClr val="E87722"/>
    <a:srgbClr val="D7D2CB"/>
    <a:srgbClr val="508590"/>
    <a:srgbClr val="CD6600"/>
    <a:srgbClr val="B22600"/>
    <a:srgbClr val="D7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54" autoAdjust="0"/>
    <p:restoredTop sz="76557"/>
  </p:normalViewPr>
  <p:slideViewPr>
    <p:cSldViewPr>
      <p:cViewPr varScale="1">
        <p:scale>
          <a:sx n="101" d="100"/>
          <a:sy n="101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tchison, Cyndi" userId="808c2695-08fa-43c9-892f-f4d77dc7f3d5" providerId="ADAL" clId="{10946303-7F1D-454B-8FCF-F88774E5B33E}"/>
    <pc:docChg chg="undo custSel modSld">
      <pc:chgData name="Hutchison, Cyndi" userId="808c2695-08fa-43c9-892f-f4d77dc7f3d5" providerId="ADAL" clId="{10946303-7F1D-454B-8FCF-F88774E5B33E}" dt="2025-02-14T13:14:06.817" v="158" actId="1076"/>
      <pc:docMkLst>
        <pc:docMk/>
      </pc:docMkLst>
      <pc:sldChg chg="modSp mod">
        <pc:chgData name="Hutchison, Cyndi" userId="808c2695-08fa-43c9-892f-f4d77dc7f3d5" providerId="ADAL" clId="{10946303-7F1D-454B-8FCF-F88774E5B33E}" dt="2025-02-14T13:14:06.817" v="158" actId="1076"/>
        <pc:sldMkLst>
          <pc:docMk/>
          <pc:sldMk cId="3217681309" sldId="905"/>
        </pc:sldMkLst>
        <pc:spChg chg="mod">
          <ac:chgData name="Hutchison, Cyndi" userId="808c2695-08fa-43c9-892f-f4d77dc7f3d5" providerId="ADAL" clId="{10946303-7F1D-454B-8FCF-F88774E5B33E}" dt="2025-02-14T13:14:01.234" v="157" actId="1076"/>
          <ac:spMkLst>
            <pc:docMk/>
            <pc:sldMk cId="3217681309" sldId="905"/>
            <ac:spMk id="2" creationId="{0178F9AA-C219-11A6-1B85-59C6C078F4A3}"/>
          </ac:spMkLst>
        </pc:spChg>
        <pc:spChg chg="mod">
          <ac:chgData name="Hutchison, Cyndi" userId="808c2695-08fa-43c9-892f-f4d77dc7f3d5" providerId="ADAL" clId="{10946303-7F1D-454B-8FCF-F88774E5B33E}" dt="2025-02-14T13:13:48.851" v="155" actId="1076"/>
          <ac:spMkLst>
            <pc:docMk/>
            <pc:sldMk cId="3217681309" sldId="905"/>
            <ac:spMk id="13" creationId="{00000000-0000-0000-0000-000000000000}"/>
          </ac:spMkLst>
        </pc:spChg>
        <pc:spChg chg="mod">
          <ac:chgData name="Hutchison, Cyndi" userId="808c2695-08fa-43c9-892f-f4d77dc7f3d5" providerId="ADAL" clId="{10946303-7F1D-454B-8FCF-F88774E5B33E}" dt="2025-02-14T13:14:06.817" v="158" actId="1076"/>
          <ac:spMkLst>
            <pc:docMk/>
            <pc:sldMk cId="3217681309" sldId="905"/>
            <ac:spMk id="16" creationId="{33B86EAB-6AA0-D647-5169-E698963F9E12}"/>
          </ac:spMkLst>
        </pc:spChg>
        <pc:spChg chg="mod">
          <ac:chgData name="Hutchison, Cyndi" userId="808c2695-08fa-43c9-892f-f4d77dc7f3d5" providerId="ADAL" clId="{10946303-7F1D-454B-8FCF-F88774E5B33E}" dt="2025-02-14T13:13:41.129" v="154" actId="1076"/>
          <ac:spMkLst>
            <pc:docMk/>
            <pc:sldMk cId="3217681309" sldId="905"/>
            <ac:spMk id="168" creationId="{00000000-0000-0000-0000-000000000000}"/>
          </ac:spMkLst>
        </pc:spChg>
      </pc:sldChg>
      <pc:sldChg chg="modSp mod">
        <pc:chgData name="Hutchison, Cyndi" userId="808c2695-08fa-43c9-892f-f4d77dc7f3d5" providerId="ADAL" clId="{10946303-7F1D-454B-8FCF-F88774E5B33E}" dt="2025-02-14T13:12:43.384" v="23" actId="1076"/>
        <pc:sldMkLst>
          <pc:docMk/>
          <pc:sldMk cId="2526141390" sldId="906"/>
        </pc:sldMkLst>
        <pc:spChg chg="mod">
          <ac:chgData name="Hutchison, Cyndi" userId="808c2695-08fa-43c9-892f-f4d77dc7f3d5" providerId="ADAL" clId="{10946303-7F1D-454B-8FCF-F88774E5B33E}" dt="2025-02-14T13:12:43.384" v="23" actId="1076"/>
          <ac:spMkLst>
            <pc:docMk/>
            <pc:sldMk cId="2526141390" sldId="906"/>
            <ac:spMk id="13" creationId="{00000000-0000-0000-0000-000000000000}"/>
          </ac:spMkLst>
        </pc:spChg>
      </pc:sldChg>
      <pc:sldChg chg="modSp mod">
        <pc:chgData name="Hutchison, Cyndi" userId="808c2695-08fa-43c9-892f-f4d77dc7f3d5" providerId="ADAL" clId="{10946303-7F1D-454B-8FCF-F88774E5B33E}" dt="2025-02-14T13:12:28.328" v="10" actId="20577"/>
        <pc:sldMkLst>
          <pc:docMk/>
          <pc:sldMk cId="2451218737" sldId="908"/>
        </pc:sldMkLst>
        <pc:spChg chg="mod">
          <ac:chgData name="Hutchison, Cyndi" userId="808c2695-08fa-43c9-892f-f4d77dc7f3d5" providerId="ADAL" clId="{10946303-7F1D-454B-8FCF-F88774E5B33E}" dt="2025-02-14T13:12:28.328" v="10" actId="20577"/>
          <ac:spMkLst>
            <pc:docMk/>
            <pc:sldMk cId="2451218737" sldId="908"/>
            <ac:spMk id="13" creationId="{D33D68E7-13EE-621B-1EDD-FFFFAB582B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310197480992"/>
          <c:y val="0.10535394599983816"/>
          <c:w val="0.88987318942426441"/>
          <c:h val="0.7738836987742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Success</c:v>
                </c:pt>
              </c:strCache>
            </c:strRef>
          </c:tx>
          <c:spPr>
            <a:solidFill>
              <a:srgbClr val="E875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Sheet1!$A$6:$A$15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Sheet1!$B$6:$B$15</c:f>
              <c:numCache>
                <c:formatCode>0%</c:formatCode>
                <c:ptCount val="10"/>
                <c:pt idx="0">
                  <c:v>0.96</c:v>
                </c:pt>
                <c:pt idx="1">
                  <c:v>0.84</c:v>
                </c:pt>
                <c:pt idx="2">
                  <c:v>0.86</c:v>
                </c:pt>
                <c:pt idx="3">
                  <c:v>0.92</c:v>
                </c:pt>
                <c:pt idx="4">
                  <c:v>0.9</c:v>
                </c:pt>
                <c:pt idx="5">
                  <c:v>0.95</c:v>
                </c:pt>
                <c:pt idx="6">
                  <c:v>0.94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E-49E4-817E-0F0F2D99E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4950896"/>
        <c:axId val="624952536"/>
      </c:barChart>
      <c:catAx>
        <c:axId val="62495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Academic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2536"/>
        <c:crosses val="autoZero"/>
        <c:auto val="1"/>
        <c:lblAlgn val="ctr"/>
        <c:lblOffset val="100"/>
        <c:noMultiLvlLbl val="0"/>
      </c:catAx>
      <c:valAx>
        <c:axId val="624952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243812D-ED85-4431-994D-36C815920CF8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2319C83-91FB-4685-8C09-EB7A3F2D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1B37D87-AFB5-4A22-AE98-760ED424FCAD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B479054-CC45-4476-86C6-ABBBB023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endParaRPr lang="en-US" dirty="0"/>
          </a:p>
          <a:p>
            <a:r>
              <a:rPr lang="en-US" dirty="0"/>
              <a:t>THANK YOU FOR ATTENDING THIS WORKSHOP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I’LL KICK THINGS OFF WITH SOME INFORMATION ABOUT PROCESSES AND POLICIES, INCLUDING PERCEPTIONS AND OUTCOMES AND A BIT ABOUT COVID ADAPTATIONS….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THEN I WILL TURN IT OVER TO SOME GUEST SPEAKERS TO TALK ABOUT P&amp;T FROM A VARIETY OF PERSPECTIVES.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5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106E-5308-3DBB-B01E-021C2FC7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6CF76-08DC-83E9-B96F-9207C8222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D8ED-BE73-ABD7-FD2A-46DC24B33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AEB68-6B2A-423A-1175-A7C309EB8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6D36-4F05-C5FC-2EA3-8A729C3A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3C832-2605-925F-3B07-00E1C550C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EC8B4-EB6B-E789-2237-1B0C2C88C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2B568-3F8C-C26D-632F-178622F89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0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1652-4950-01E1-B96A-B536556FE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7C4AF-3A1B-8134-2613-F24219044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C6F4A-490B-3772-C391-DFE78929C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7799D-89AB-75A1-4B5C-5771F3E35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0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OF OUR TIME THIS AFTERNOON: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ABOUT AN HOUR FOR 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HOUR FOR Q&amp;A AND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I’LL KICK THINGS OFF WITH SOME INFORMATION ABOUT PROCESSES AND POLICIES, INCLUDING OUTCOMES AND A BIT ABOUT COVID ADAPTATIONS….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THEN I WILL TURN IT OVER TO SOME GUEST SPEAKERS TO TALK ABOUT P&amp;T FROM A VARIETY OF PERSPECTIVES.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WHERE I WOULD LIKE TO INTRODUCE: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Renee Boyer</a:t>
            </a:r>
            <a:r>
              <a:rPr lang="en-US" dirty="0"/>
              <a:t>, HEAD OF FOOD SCIENCE &amp;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Dan Givens</a:t>
            </a:r>
            <a:r>
              <a:rPr lang="en-US" dirty="0"/>
              <a:t>, DEAN OF THE VIRGINIA-MARYLAND COLLEGE OF VETERINARY MEDICINE WHO WILL…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Valerie Thomas</a:t>
            </a:r>
            <a:r>
              <a:rPr lang="en-US" dirty="0"/>
              <a:t>, A RECENT MEMBER OF THE UNIVERSITY P&amp;T COMMITTEE WHO WILL…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cap="all" baseline="0" dirty="0"/>
              <a:t>Panel of Recently promoted faculty</a:t>
            </a:r>
            <a:r>
              <a:rPr lang="en-US" dirty="0"/>
              <a:t>:	</a:t>
            </a:r>
            <a:r>
              <a:rPr lang="en-US" b="1" dirty="0"/>
              <a:t>Dong Dong, </a:t>
            </a:r>
            <a:r>
              <a:rPr lang="en-US" b="0" dirty="0"/>
              <a:t>Electrical and Computer Engineering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				</a:t>
            </a:r>
            <a:r>
              <a:rPr lang="en-US" b="1" dirty="0"/>
              <a:t>Karen Kitchens, </a:t>
            </a:r>
            <a:r>
              <a:rPr lang="en-US" b="0" dirty="0"/>
              <a:t>Political Science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				Michael Schulz, </a:t>
            </a:r>
            <a:r>
              <a:rPr lang="en-US" b="0" dirty="0"/>
              <a:t>Chemistry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WOULD ALSO BE REMISS IF I DIDN’T INTRODUCE </a:t>
            </a:r>
            <a:r>
              <a:rPr lang="en-US" b="1" dirty="0"/>
              <a:t>CYNDI HUTCHISON </a:t>
            </a:r>
            <a:r>
              <a:rPr lang="en-US" dirty="0"/>
              <a:t>WHO HANDLES P&amp;T IN THE PROVOST’S OFFICE…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9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5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6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0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PAST 10 YEARS OF DATA SHOWING THE PERCENT OF TENURE-TRACK FACULTY WHO ARE SUCCESSFUL AT ACHIEVING TENURE BEGINNING FROM WHEN THEY WERE HIRED.</a:t>
            </a:r>
          </a:p>
          <a:p>
            <a:endParaRPr lang="en-US" dirty="0"/>
          </a:p>
          <a:p>
            <a:r>
              <a:rPr lang="en-US" dirty="0"/>
              <a:t>NOTE THAT IN THE PAST THREE YEARS, ABOUT 19 OF 20 FACULTY DO GET TENURED….ONE OUT OF 20 DO NOT.</a:t>
            </a:r>
          </a:p>
          <a:p>
            <a:endParaRPr lang="en-US" dirty="0"/>
          </a:p>
          <a:p>
            <a:r>
              <a:rPr lang="en-US" dirty="0"/>
              <a:t>HIGH RATE IS A REFLECTION OF THE EXCELLENT JUNIOR FACULTY WE HIRE AND SUCESSFUL DEVELOPMENT OF THEM, INCLUDING MENTORING.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79054-CC45-4476-86C6-ABBBB023940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8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79054-CC45-4476-86C6-ABBBB023940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8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COLLEGE GUIDELINES AND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DEPARTMENT/SCHOOL GUIDELINES AND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pc="141" dirty="0">
                <a:latin typeface="Acherus Grotesque Regular" panose="02000505000000020004" pitchFamily="50" charset="0"/>
              </a:rPr>
              <a:t>WALK THROUGH THE PROCESSS INCLUDING TIMING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spc="141" dirty="0">
                <a:latin typeface="Acherus Grotesque Regular" panose="02000505000000020004" pitchFamily="50" charset="0"/>
              </a:rPr>
              <a:t>STARTS THE SPRING BEFORE WITH SELECTION OF CANDIDATES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spc="141" dirty="0">
                <a:latin typeface="Acherus Grotesque Regular" panose="02000505000000020004" pitchFamily="50" charset="0"/>
              </a:rPr>
              <a:t>DON’T FORGET COI ISSUES WITH EXTERNAL LETTER WRITERS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spc="141" dirty="0">
              <a:latin typeface="Acherus Grotesque Regular" panose="02000505000000020004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pc="141" dirty="0">
                <a:latin typeface="Acherus Grotesque Regular" panose="02000505000000020004" pitchFamily="50" charset="0"/>
              </a:rPr>
              <a:t>PROMOTION AND TENURE SCHEDULE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April/May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Departments evaluate candidates for promotion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 reviewers selected and invited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July/August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completed and sent to external reviewers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 committee and head review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sent to college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Dec/Jan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 committee and dean review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Jan/Feb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submitted to Provost office from colleges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Materials distributed to university committee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March/April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committee and provost review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Provost makes recommendations to President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President submits recommendations to BOV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BOV approval – faculty notified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Sept/Oct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2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Reception for promoted faculty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spc="141" dirty="0">
              <a:latin typeface="Acherus Grotesque Regular" panose="02000505000000020004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spc="141" dirty="0">
              <a:latin typeface="Acherus Grotesque Regular" panose="02000505000000020004" pitchFamily="50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20DE4-10D3-4C1F-B649-E8FFCC588BC8}" type="slidenum">
              <a:rPr lang="en-US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PROVOST’S SITE FOR DOSSIER TEMPLATE</a:t>
            </a:r>
          </a:p>
          <a:p>
            <a:endParaRPr lang="en-US" dirty="0"/>
          </a:p>
          <a:p>
            <a:r>
              <a:rPr lang="en-US" dirty="0"/>
              <a:t>TWO IMPORTANT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DEPTS SHOULD NOT LEAVE DOSSIER PREP ENTIRELY UP TO THE CANDIDATE – REVIEW AND PROVIDE FEEDBACK AND MENTORSHIP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DOSSIER IS PUT INTO THE FORMAL REVIEW PROCESS IT CANNOT BE CHANGED (SUBSTANTIVELY)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864C-685A-4926-8949-B273A99DCDE0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050-175F-44F2-990E-A0CD0F349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524796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531133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rb +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80147" y="1619336"/>
            <a:ext cx="10059871" cy="3619328"/>
          </a:xfrm>
          <a:prstGeom prst="rect">
            <a:avLst/>
          </a:prstGeom>
          <a:solidFill>
            <a:schemeClr val="accent5">
              <a:hueOff val="-15428571"/>
              <a:satOff val="-30434"/>
              <a:lumOff val="9019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27" name="Title 1"/>
          <p:cNvSpPr/>
          <p:nvPr userDrawn="1"/>
        </p:nvSpPr>
        <p:spPr>
          <a:xfrm>
            <a:off x="2529226" y="2096965"/>
            <a:ext cx="55789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dirty="0"/>
              <a:t>01</a:t>
            </a:r>
          </a:p>
        </p:txBody>
      </p:sp>
      <p:sp>
        <p:nvSpPr>
          <p:cNvPr id="28" name="Straight Connector 16"/>
          <p:cNvSpPr/>
          <p:nvPr userDrawn="1"/>
        </p:nvSpPr>
        <p:spPr>
          <a:xfrm flipH="1">
            <a:off x="1963361" y="-936048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sp>
        <p:nvSpPr>
          <p:cNvPr id="29" name="Straight Connector 19"/>
          <p:cNvSpPr/>
          <p:nvPr userDrawn="1"/>
        </p:nvSpPr>
        <p:spPr>
          <a:xfrm>
            <a:off x="-750840" y="1391505"/>
            <a:ext cx="13693680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sp>
        <p:nvSpPr>
          <p:cNvPr id="30" name="TextBox 5"/>
          <p:cNvSpPr/>
          <p:nvPr userDrawn="1"/>
        </p:nvSpPr>
        <p:spPr>
          <a:xfrm>
            <a:off x="3352962" y="2604794"/>
            <a:ext cx="2967767" cy="95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lnSpc>
                <a:spcPts val="2250"/>
              </a:lnSpc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1500" dirty="0"/>
              <a:t>A LITTLE </a:t>
            </a:r>
            <a:br>
              <a:rPr sz="1500" dirty="0"/>
            </a:br>
            <a:r>
              <a:rPr sz="1500" dirty="0"/>
              <a:t>BLURB OF INFO </a:t>
            </a:r>
            <a:r>
              <a:rPr lang="en-US" sz="1500" dirty="0"/>
              <a:t>CAN</a:t>
            </a:r>
            <a:r>
              <a:rPr sz="1500" dirty="0"/>
              <a:t> SIT IN THIS SPACE.</a:t>
            </a:r>
          </a:p>
        </p:txBody>
      </p:sp>
      <p:sp>
        <p:nvSpPr>
          <p:cNvPr id="31" name="TextBox 20"/>
          <p:cNvSpPr/>
          <p:nvPr userDrawn="1"/>
        </p:nvSpPr>
        <p:spPr>
          <a:xfrm>
            <a:off x="7122901" y="2864155"/>
            <a:ext cx="4211147" cy="129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</p:txBody>
      </p:sp>
      <p:sp>
        <p:nvSpPr>
          <p:cNvPr id="32" name="Straight Connector 55"/>
          <p:cNvSpPr/>
          <p:nvPr userDrawn="1"/>
        </p:nvSpPr>
        <p:spPr>
          <a:xfrm>
            <a:off x="6757098" y="2341842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3" name="Straight Connector 19"/>
          <p:cNvSpPr/>
          <p:nvPr userDrawn="1"/>
        </p:nvSpPr>
        <p:spPr>
          <a:xfrm>
            <a:off x="-89742" y="5417488"/>
            <a:ext cx="13693681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3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27" y="2571534"/>
            <a:ext cx="129628" cy="129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83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9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5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558634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06248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00527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ith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459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19A15-3777-AF46-9A55-8768D5223B9B}"/>
              </a:ext>
            </a:extLst>
          </p:cNvPr>
          <p:cNvGrpSpPr/>
          <p:nvPr userDrawn="1"/>
        </p:nvGrpSpPr>
        <p:grpSpPr>
          <a:xfrm>
            <a:off x="5875462" y="6292354"/>
            <a:ext cx="7756220" cy="419351"/>
            <a:chOff x="5734148" y="-45661"/>
            <a:chExt cx="7756220" cy="419351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97D0121-A4BB-814B-AA10-145DD6D7D36C}"/>
                </a:ext>
              </a:extLst>
            </p:cNvPr>
            <p:cNvSpPr/>
            <p:nvPr/>
          </p:nvSpPr>
          <p:spPr>
            <a:xfrm>
              <a:off x="10345042" y="-45660"/>
              <a:ext cx="3145326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SECTION TITLE</a:t>
              </a:r>
              <a:endParaRPr sz="9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0D148A5-4E3E-E749-A6AA-CA9862848B00}"/>
                </a:ext>
              </a:extLst>
            </p:cNvPr>
            <p:cNvSpPr/>
            <p:nvPr/>
          </p:nvSpPr>
          <p:spPr>
            <a:xfrm>
              <a:off x="5734148" y="-45661"/>
              <a:ext cx="4349637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3"/>
                  </a:solidFill>
                </a:rPr>
                <a:t>01</a:t>
              </a:r>
              <a:endParaRPr sz="105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F41C2C5-37FA-D540-8521-DBD52E0D33D5}"/>
                </a:ext>
              </a:extLst>
            </p:cNvPr>
            <p:cNvSpPr/>
            <p:nvPr/>
          </p:nvSpPr>
          <p:spPr>
            <a:xfrm>
              <a:off x="10048160" y="-41527"/>
              <a:ext cx="249382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/</a:t>
              </a:r>
              <a:endParaRPr sz="9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3291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4 photos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31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11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7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8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916526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1 photo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76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3260-A521-489B-BAB5-56DF197F228A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56D3-175B-4519-B183-37AF8A761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7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33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pattFill prst="pct5">
          <a:fgClr>
            <a:schemeClr val="accent5">
              <a:hueOff val="-15428571"/>
              <a:satOff val="-30434"/>
              <a:lumOff val="9019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57"/>
          <p:cNvSpPr/>
          <p:nvPr userDrawn="1"/>
        </p:nvSpPr>
        <p:spPr>
          <a:xfrm>
            <a:off x="683165" y="586800"/>
            <a:ext cx="11989848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" name="Oval 26"/>
          <p:cNvSpPr/>
          <p:nvPr userDrawn="1"/>
        </p:nvSpPr>
        <p:spPr>
          <a:xfrm>
            <a:off x="708970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3" y="2757878"/>
            <a:ext cx="1426009" cy="1002792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0" name="Oval 26"/>
          <p:cNvSpPr/>
          <p:nvPr userDrawn="1"/>
        </p:nvSpPr>
        <p:spPr>
          <a:xfrm>
            <a:off x="4290370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81" y="3166658"/>
            <a:ext cx="1707423" cy="604521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5" name="Oval 26"/>
          <p:cNvSpPr/>
          <p:nvPr userDrawn="1"/>
        </p:nvSpPr>
        <p:spPr>
          <a:xfrm>
            <a:off x="8303570" y="1524473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2" name="Oval 31"/>
          <p:cNvSpPr/>
          <p:nvPr userDrawn="1"/>
        </p:nvSpPr>
        <p:spPr>
          <a:xfrm>
            <a:off x="5843588" y="3082437"/>
            <a:ext cx="2927920" cy="519351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796159" y="889847"/>
            <a:ext cx="2291660" cy="2336515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78555" y="3110355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2562" y="1589624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3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41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088199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8618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2" name="Oval 26"/>
          <p:cNvSpPr/>
          <p:nvPr userDrawn="1"/>
        </p:nvSpPr>
        <p:spPr>
          <a:xfrm>
            <a:off x="8613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" name="Oval 26"/>
          <p:cNvSpPr/>
          <p:nvPr userDrawn="1"/>
        </p:nvSpPr>
        <p:spPr>
          <a:xfrm>
            <a:off x="64371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2" name="Oval 26"/>
          <p:cNvSpPr/>
          <p:nvPr userDrawn="1"/>
        </p:nvSpPr>
        <p:spPr>
          <a:xfrm>
            <a:off x="64366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975052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75052" y="4312737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1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6543820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2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6543820" y="4311760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3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4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5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Content Placeholder 51"/>
          <p:cNvSpPr>
            <a:spLocks noGrp="1"/>
          </p:cNvSpPr>
          <p:nvPr>
            <p:ph sz="quarter" idx="15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67922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/>
          <p:nvPr userDrawn="1"/>
        </p:nvSpPr>
        <p:spPr>
          <a:xfrm flipH="1">
            <a:off x="256038" y="-948749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9060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6357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7436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01996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81EF-6CA3-4503-95F5-A543AA424D9E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3850-DCB2-4901-BF30-0EEDC6B58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C758-3A45-4CE3-B105-0BC7001CB563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9CE5-987F-4036-80C9-438846A48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10B-DFF6-4FF6-9883-C1034C546E3D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2E31-A333-4AC7-B265-6E309FC73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0E5D-B933-4EC3-A5F0-471D5BED7554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FE5-5D15-4B78-B85A-B46772C9C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520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55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116" y="1409471"/>
            <a:ext cx="98627" cy="986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5327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0AD47F-5E79-1A42-872C-CD3E2DD13719}"/>
              </a:ext>
            </a:extLst>
          </p:cNvPr>
          <p:cNvGrpSpPr/>
          <p:nvPr userDrawn="1"/>
        </p:nvGrpSpPr>
        <p:grpSpPr>
          <a:xfrm>
            <a:off x="7354486" y="2243270"/>
            <a:ext cx="2360556" cy="2147978"/>
            <a:chOff x="2057400" y="1371600"/>
            <a:chExt cx="4648200" cy="422960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617AAE3C-4E7B-BA45-88C9-330666BA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400" y="3689041"/>
              <a:ext cx="1678147" cy="1674008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AFAB69-39B4-C04C-BFD9-EAF7E8C8F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135" y="1611335"/>
              <a:ext cx="1691465" cy="1687294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363F934-87C8-4848-8FC9-8A719E3CE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70" y="1371600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A3160D6-5446-5046-8CB4-C724094A3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370" y="3289482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rgbClr val="E5E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5877812" y="1229701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875183" y="1570892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4" name="Content Placeholder 18"/>
          <p:cNvSpPr>
            <a:spLocks noGrp="1"/>
          </p:cNvSpPr>
          <p:nvPr>
            <p:ph sz="quarter" idx="16" hasCustomPrompt="1"/>
          </p:nvPr>
        </p:nvSpPr>
        <p:spPr>
          <a:xfrm>
            <a:off x="9772909" y="1253993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5" name="Content Placeholder 29"/>
          <p:cNvSpPr>
            <a:spLocks noGrp="1"/>
          </p:cNvSpPr>
          <p:nvPr>
            <p:ph sz="quarter" idx="17" hasCustomPrompt="1"/>
          </p:nvPr>
        </p:nvSpPr>
        <p:spPr>
          <a:xfrm>
            <a:off x="9770279" y="1595184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9772909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7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9770279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41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5877812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42" name="Content Placeholder 29"/>
          <p:cNvSpPr>
            <a:spLocks noGrp="1"/>
          </p:cNvSpPr>
          <p:nvPr>
            <p:ph sz="quarter" idx="21" hasCustomPrompt="1"/>
          </p:nvPr>
        </p:nvSpPr>
        <p:spPr>
          <a:xfrm>
            <a:off x="5875183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25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91155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57E9D-2C6D-4659-99F8-7B3CBB8608F7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7259D-F5B2-49C7-8855-B9A0928A9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7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5428571"/>
            <a:satOff val="-30434"/>
            <a:lumOff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faculty-handbook/chapter03.html.html#3.4.2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faculty.vt.edu/content/dam/faculty_vt_edu/files/promotion-tenure/VPFA%20Non-mandatory%20PT%20Memo.pdf" TargetMode="External"/><Relationship Id="rId4" Type="http://schemas.openxmlformats.org/officeDocument/2006/relationships/hyperlink" Target="https://faculty.vt.edu/faculty-work-life-polici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hyperlink" Target="https://faculty.vt.edu/faculty-handbo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content/faculty_vt_edu/en/promotion-tenure/_jcr_content/content/vtcontainer_76178668/vtcontainer-content/vtmultitab_copy/vt-items_0/download/file.res/Promotion%20and%20Tenure%20Guidelines%202022-2023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aculty.vt.edu/promotion-tenure/adaptations-promotion-tenure-proces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vt.edu/faculty-staff-resources/promotion-and-tenure-resources-for-coe-faculty.htm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cals.vt.edu/content/dam/cals_vt_edu/faculty-staff/files/College%20PT%20Procedur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amplin.vt.edu/faculty-and-staff-resources/policies-and-procedures.html" TargetMode="External"/><Relationship Id="rId4" Type="http://schemas.openxmlformats.org/officeDocument/2006/relationships/hyperlink" Target="https://www.vt.edu/content/dam/science_vt_edu/new-website/faculty-staff-documents/COS%20PT%20Procedures%20AY22-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faculty-handbook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promotion-tenur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ulty.vt.edu/promotion-tenure.htm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50" y="161473"/>
            <a:ext cx="2022946" cy="393192"/>
          </a:xfrm>
          <a:prstGeom prst="rect">
            <a:avLst/>
          </a:prstGeom>
        </p:spPr>
      </p:pic>
      <p:pic>
        <p:nvPicPr>
          <p:cNvPr id="42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48" y="2712685"/>
            <a:ext cx="126962" cy="12696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PRESENTATION TITLE GOES HERE"/>
          <p:cNvSpPr/>
          <p:nvPr/>
        </p:nvSpPr>
        <p:spPr>
          <a:xfrm>
            <a:off x="2846110" y="2712685"/>
            <a:ext cx="8050486" cy="150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 fontScale="85000" lnSpcReduction="10000"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569213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kern="0" cap="all" spc="200" dirty="0">
                <a:solidFill>
                  <a:srgbClr val="6C1035"/>
                </a:solidFill>
              </a:rPr>
              <a:t>Promotion to </a:t>
            </a:r>
            <a:br>
              <a:rPr lang="en-US" sz="3300" b="1" kern="0" cap="all" spc="200" dirty="0">
                <a:solidFill>
                  <a:srgbClr val="6C1035"/>
                </a:solidFill>
              </a:rPr>
            </a:br>
            <a:r>
              <a:rPr lang="en-US" sz="3300" b="1" kern="0" cap="all" spc="200" dirty="0">
                <a:solidFill>
                  <a:srgbClr val="6C1035"/>
                </a:solidFill>
              </a:rPr>
              <a:t>associate professor with tenure Workshop</a:t>
            </a:r>
          </a:p>
        </p:txBody>
      </p:sp>
      <p:pic>
        <p:nvPicPr>
          <p:cNvPr id="428" name="VT-grid-02.png" descr="VT-grid-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95" y="5182615"/>
            <a:ext cx="795060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5"/>
          <p:cNvSpPr/>
          <p:nvPr/>
        </p:nvSpPr>
        <p:spPr>
          <a:xfrm>
            <a:off x="9636968" y="-49592"/>
            <a:ext cx="1" cy="887792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 dirty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traight Connector 57"/>
          <p:cNvSpPr/>
          <p:nvPr/>
        </p:nvSpPr>
        <p:spPr>
          <a:xfrm>
            <a:off x="9451804" y="721474"/>
            <a:ext cx="2816396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 dirty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Professor Albert Einstein June 23, 2018"/>
          <p:cNvSpPr/>
          <p:nvPr/>
        </p:nvSpPr>
        <p:spPr>
          <a:xfrm>
            <a:off x="2846110" y="4216687"/>
            <a:ext cx="4801697" cy="25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050" kern="0" cap="all" spc="150" dirty="0">
                <a:solidFill>
                  <a:srgbClr val="E5763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February 19, 2025</a:t>
            </a:r>
          </a:p>
        </p:txBody>
      </p:sp>
    </p:spTree>
    <p:extLst>
      <p:ext uri="{BB962C8B-B14F-4D97-AF65-F5344CB8AC3E}">
        <p14:creationId xmlns:p14="http://schemas.microsoft.com/office/powerpoint/2010/main" val="47226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ET OUR TEAM"/>
          <p:cNvSpPr/>
          <p:nvPr/>
        </p:nvSpPr>
        <p:spPr>
          <a:xfrm>
            <a:off x="691149" y="470437"/>
            <a:ext cx="10472734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Some important dossier details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1A747-EC34-6D67-A047-13153D5B64D6}"/>
              </a:ext>
            </a:extLst>
          </p:cNvPr>
          <p:cNvSpPr txBox="1"/>
          <p:nvPr/>
        </p:nvSpPr>
        <p:spPr>
          <a:xfrm>
            <a:off x="721046" y="1143000"/>
            <a:ext cx="10625134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 Tables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columns for before and since last promotion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and since coming to VT, whichever is later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Reviewers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to recommend some external reviewers; your department picks from your list and others they choose independently (at least three)</a:t>
            </a:r>
          </a:p>
          <a:p>
            <a:pPr marL="1714500" lvl="3" indent="-342900" eaLnBrk="1" hangingPunct="1">
              <a:spcBef>
                <a:spcPct val="20000"/>
              </a:spcBef>
              <a:buClr>
                <a:srgbClr val="E8772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strategic about your recommendations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reviewers asked to self-disqualify if they violate “too close” criteria</a:t>
            </a:r>
          </a:p>
          <a:p>
            <a:pPr marL="1657350" lvl="3" indent="-285750" eaLnBrk="1" hangingPunct="1">
              <a:spcBef>
                <a:spcPct val="20000"/>
              </a:spcBef>
              <a:buClr>
                <a:srgbClr val="E8772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be former advisor, post-doc supervisor, grant co-I, coauthor on recent pub(s)</a:t>
            </a:r>
          </a:p>
          <a:p>
            <a:pPr marL="2114550" lvl="4" indent="-285750" eaLnBrk="1" hangingPunct="1">
              <a:spcBef>
                <a:spcPct val="20000"/>
              </a:spcBef>
              <a:buClr>
                <a:srgbClr val="E87722"/>
              </a:buClr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“Recent” publications now defined by NSF criteria: within the last four years, though colleges can make this more stringent (increase the length of time)</a:t>
            </a:r>
          </a:p>
          <a:p>
            <a:pPr marL="1657350" lvl="3" indent="-285750" eaLnBrk="1" hangingPunct="1">
              <a:spcBef>
                <a:spcPct val="20000"/>
              </a:spcBef>
              <a:buClr>
                <a:srgbClr val="E8772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recommend colleagues who do not meet the previous criteria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 your reviewers or others who may have been asked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form for candidates to certify their external reviewer nominees</a:t>
            </a:r>
          </a:p>
          <a:p>
            <a:pPr marL="61913" lvl="2">
              <a:buClr>
                <a:srgbClr val="E87722"/>
              </a:buClr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108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50E0-007F-2478-635B-CF9F6F27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ET OUR TEAM">
            <a:extLst>
              <a:ext uri="{FF2B5EF4-FFF2-40B4-BE49-F238E27FC236}">
                <a16:creationId xmlns:a16="http://schemas.microsoft.com/office/drawing/2014/main" id="{14AE520C-8EB6-50E1-A09A-41E3F56B0B35}"/>
              </a:ext>
            </a:extLst>
          </p:cNvPr>
          <p:cNvSpPr/>
          <p:nvPr/>
        </p:nvSpPr>
        <p:spPr>
          <a:xfrm>
            <a:off x="691149" y="470437"/>
            <a:ext cx="10472734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Some REMINDERS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8520BB-AA62-0C9A-1C96-F98690CD13A2}"/>
              </a:ext>
            </a:extLst>
          </p:cNvPr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id="{BE0D687B-983E-51D8-3A0C-706035963409}"/>
                </a:ext>
              </a:extLst>
            </p:cNvPr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F355E9-2A45-75AD-954E-36B0A96C0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A10735CB-6B82-4DDD-CD86-4E61C9781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8CE8B-8C17-F2CA-50E4-A9414C346B13}"/>
              </a:ext>
            </a:extLst>
          </p:cNvPr>
          <p:cNvSpPr txBox="1"/>
          <p:nvPr/>
        </p:nvSpPr>
        <p:spPr>
          <a:xfrm>
            <a:off x="728666" y="1251167"/>
            <a:ext cx="10625134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Reviews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progress reviews for promotion to associate are required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Teaching Evaluations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required and they should be thorough and span different points in time</a:t>
            </a:r>
          </a:p>
          <a:p>
            <a:pPr marL="1657350" lvl="3" indent="-285750" eaLnBrk="1" hangingPunct="1">
              <a:spcBef>
                <a:spcPct val="20000"/>
              </a:spcBef>
              <a:buClr>
                <a:srgbClr val="E8772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so committees don’t have to just use SPOT scores to evaluate teaching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Departmental/College Expectation Documents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 expectation documents for your department/college 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provide guidance on what is expected to be successful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Evaluation and Notification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must be notified at each stage in the process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may only be evaluated twice (“two-bites rule”)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000" dirty="0">
                <a:solidFill>
                  <a:srgbClr val="505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Dossier Revision After Submission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Clr>
                <a:srgbClr val="E8772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 or dean’s letter used to communicate new information</a:t>
            </a:r>
          </a:p>
          <a:p>
            <a:pPr marL="457200" lvl="1" indent="0">
              <a:buClr>
                <a:srgbClr val="E87722"/>
              </a:buClr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8064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6CF0-15B0-A5E4-50C0-439825AB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>
            <a:extLst>
              <a:ext uri="{FF2B5EF4-FFF2-40B4-BE49-F238E27FC236}">
                <a16:creationId xmlns:a16="http://schemas.microsoft.com/office/drawing/2014/main" id="{39F099F4-467D-86B0-29F0-764BE70EBDB9}"/>
              </a:ext>
            </a:extLst>
          </p:cNvPr>
          <p:cNvSpPr/>
          <p:nvPr/>
        </p:nvSpPr>
        <p:spPr>
          <a:xfrm>
            <a:off x="0" y="-35859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>
            <a:extLst>
              <a:ext uri="{FF2B5EF4-FFF2-40B4-BE49-F238E27FC236}">
                <a16:creationId xmlns:a16="http://schemas.microsoft.com/office/drawing/2014/main" id="{074300AD-3EB7-CF2B-AB60-6B9EED26A4E7}"/>
              </a:ext>
            </a:extLst>
          </p:cNvPr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>
            <a:extLst>
              <a:ext uri="{FF2B5EF4-FFF2-40B4-BE49-F238E27FC236}">
                <a16:creationId xmlns:a16="http://schemas.microsoft.com/office/drawing/2014/main" id="{4CB37CFB-09E2-CCAF-AC77-C5BC8D02ED6E}"/>
              </a:ext>
            </a:extLst>
          </p:cNvPr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004557FF-037B-CFD0-D042-52F902A4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>
            <a:extLst>
              <a:ext uri="{FF2B5EF4-FFF2-40B4-BE49-F238E27FC236}">
                <a16:creationId xmlns:a16="http://schemas.microsoft.com/office/drawing/2014/main" id="{3AE5FEA8-963A-3C0A-1248-ADD9B20D7187}"/>
              </a:ext>
            </a:extLst>
          </p:cNvPr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Best practices</a:t>
            </a:r>
          </a:p>
        </p:txBody>
      </p:sp>
      <p:sp>
        <p:nvSpPr>
          <p:cNvPr id="13" name="Professor Albert Einstein June 23, 2018">
            <a:extLst>
              <a:ext uri="{FF2B5EF4-FFF2-40B4-BE49-F238E27FC236}">
                <a16:creationId xmlns:a16="http://schemas.microsoft.com/office/drawing/2014/main" id="{D42EB814-AD02-6629-BF1C-BA944406EB34}"/>
              </a:ext>
            </a:extLst>
          </p:cNvPr>
          <p:cNvSpPr/>
          <p:nvPr/>
        </p:nvSpPr>
        <p:spPr>
          <a:xfrm>
            <a:off x="2288328" y="2637928"/>
            <a:ext cx="693187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 &amp;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Cyndi Hutchison, Project Director for faculty affairs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F0A610-7641-E70F-8D44-AACB96E19634}"/>
              </a:ext>
            </a:extLst>
          </p:cNvPr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>
              <a:extLst>
                <a:ext uri="{FF2B5EF4-FFF2-40B4-BE49-F238E27FC236}">
                  <a16:creationId xmlns:a16="http://schemas.microsoft.com/office/drawing/2014/main" id="{ACD99F93-8DD4-7262-3854-32127A1AE74B}"/>
                </a:ext>
              </a:extLst>
            </p:cNvPr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ACAB69-982D-04BF-EC2D-B23DE3F3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272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E36D-6924-179D-D4CD-1DCEFE95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8CF30AB-AE4A-2B6B-A8F9-7BBF8BCF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00" y="1058782"/>
            <a:ext cx="11079278" cy="5524326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dossier guidelines carefully and scrupulously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take someone’s from a previous year and modify it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be creative with the template, just follow the format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ask colleagues, mentors, and dept. leaders to review and make recommendations and editing suggestions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make sure everything adds up and is consistent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Work, and rework, your candidate statement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only be four pages in length (double spaced)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your opportunity to put your work in context and to emphasize impact</a:t>
            </a:r>
          </a:p>
          <a:p>
            <a:pPr lvl="2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an introductory statement about your professional identity</a:t>
            </a:r>
          </a:p>
          <a:p>
            <a:pPr lvl="2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character, coherence, direction, and purpose of your scholarly and professional work</a:t>
            </a:r>
          </a:p>
          <a:p>
            <a:pPr lvl="2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it in the context of the broad field(s) in which you are working</a:t>
            </a:r>
          </a:p>
          <a:p>
            <a:pPr marL="742950" lvl="2" indent="-285750">
              <a:buClr>
                <a:srgbClr val="E87722"/>
              </a:buClr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should enable members of the university promotion and tenure committee to understand clearly your professional aims and achievements</a:t>
            </a:r>
          </a:p>
          <a:p>
            <a:pPr marL="1200150" lvl="3" indent="-285750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it in terms everyone can understand (i.e., do not use specialized jargon)</a:t>
            </a:r>
          </a:p>
          <a:p>
            <a:pPr marL="1200150" lvl="3" indent="-285750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colleagues outside of your field to read it; if they can’t understand what you do and why it’s important, revise, revise, revise</a:t>
            </a:r>
          </a:p>
          <a:p>
            <a:pPr marL="0" indent="0">
              <a:buClr>
                <a:srgbClr val="E87722"/>
              </a:buClr>
              <a:buNone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C75590B1-507A-0DB2-7395-A0EA081ACDE8}"/>
              </a:ext>
            </a:extLst>
          </p:cNvPr>
          <p:cNvSpPr/>
          <p:nvPr/>
        </p:nvSpPr>
        <p:spPr>
          <a:xfrm>
            <a:off x="700091" y="324434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BEST PRACTICES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A480E-9042-2BE6-3D39-8F841F104B97}"/>
              </a:ext>
            </a:extLst>
          </p:cNvPr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id="{FE0621A3-7887-9923-4B98-50E5D129C7A7}"/>
                </a:ext>
              </a:extLst>
            </p:cNvPr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E77318-F813-E5D5-8F34-EB1EB1C2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4761DFD0-16FE-0C9B-F2FA-B29AEDD1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686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4516" y="1600200"/>
            <a:ext cx="5257800" cy="40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POLICIES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4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year progress reviews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Tenure clock extension(s)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Modified duties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Non-mandatory promotion to associate with tenure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memo dated September 21, 2022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MEET OUR TEAM"/>
          <p:cNvSpPr/>
          <p:nvPr/>
        </p:nvSpPr>
        <p:spPr>
          <a:xfrm>
            <a:off x="728666" y="669378"/>
            <a:ext cx="75926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P&amp;T POLICIES AND PRACTICES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D0E0-8D14-EBD7-F2DB-F7F47C20DACE}"/>
              </a:ext>
            </a:extLst>
          </p:cNvPr>
          <p:cNvSpPr txBox="1">
            <a:spLocks/>
          </p:cNvSpPr>
          <p:nvPr/>
        </p:nvSpPr>
        <p:spPr bwMode="auto">
          <a:xfrm>
            <a:off x="6400800" y="1600200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PRACTICES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Mentoring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P&amp;T Workshops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P&amp;T Committee and Heads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Promotion to Professor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College-based workshops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Written expectations and standards</a:t>
            </a:r>
          </a:p>
          <a:p>
            <a:pPr lvl="1">
              <a:spcAft>
                <a:spcPts val="1200"/>
              </a:spcAft>
              <a:buClr>
                <a:srgbClr val="CD66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7897" y="1209922"/>
            <a:ext cx="11079278" cy="5297558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 in your department/school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head, chair, or school director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departmental P&amp;T committee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and other professional colleagues</a:t>
            </a:r>
          </a:p>
          <a:p>
            <a:pPr>
              <a:spcBef>
                <a:spcPts val="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Handbook, chapter 3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Provost’s website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Promotion and Tenure Guidelines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E87722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Template and Cover Page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and/or departmental expectations and procedural documents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00091" y="324434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KEY RESOURCES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971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6BC8F-3CEE-1122-5E34-CFCBBF52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D596DB2-1501-696D-E9C8-BEC35D59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7" y="1209922"/>
            <a:ext cx="11079278" cy="5297558"/>
          </a:xfrm>
        </p:spPr>
        <p:txBody>
          <a:bodyPr/>
          <a:lstStyle/>
          <a:p>
            <a:pPr marL="457200" lvl="1" indent="0">
              <a:buClr>
                <a:srgbClr val="E87722"/>
              </a:buClr>
              <a:buNone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olicit Input and Advice, Early and Often </a:t>
            </a:r>
          </a:p>
          <a:p>
            <a:pPr lvl="2">
              <a:buClr>
                <a:srgbClr val="E87722"/>
              </a:buClr>
            </a:pPr>
            <a:r>
              <a:rPr lang="en-US" alt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advice and input from many and varied colleagues and mentors</a:t>
            </a:r>
          </a:p>
          <a:p>
            <a:pPr lvl="2">
              <a:buClr>
                <a:srgbClr val="E87722"/>
              </a:buClr>
            </a:pPr>
            <a:r>
              <a:rPr lang="en-US" alt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that advice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2241AAA7-DC8E-5867-6041-F6CC7C9BC209}"/>
              </a:ext>
            </a:extLst>
          </p:cNvPr>
          <p:cNvSpPr/>
          <p:nvPr/>
        </p:nvSpPr>
        <p:spPr>
          <a:xfrm>
            <a:off x="700091" y="324434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MY BEST ADVICE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0B50DD-5059-7412-D7B7-3AB30B513E16}"/>
              </a:ext>
            </a:extLst>
          </p:cNvPr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id="{2298AEED-7535-898C-286C-802A7DADC53D}"/>
                </a:ext>
              </a:extLst>
            </p:cNvPr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AA1C53-05DF-3472-C0B6-5DCD7A5B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8AA55679-1DB5-5D9F-2C54-6A1A2BB6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788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PERSPECTIVES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3223958" y="2860215"/>
            <a:ext cx="736784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Department Head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Dean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University P&amp;T Committee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Views from Recently promoted faculty</a:t>
            </a:r>
            <a:endParaRPr lang="en-US" sz="14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0709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F9B5C-9693-B45B-19DE-61663BD6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>
            <a:extLst>
              <a:ext uri="{FF2B5EF4-FFF2-40B4-BE49-F238E27FC236}">
                <a16:creationId xmlns:a16="http://schemas.microsoft.com/office/drawing/2014/main" id="{80B6141A-25C4-D40B-E6B3-899CF81501A4}"/>
              </a:ext>
            </a:extLst>
          </p:cNvPr>
          <p:cNvSpPr/>
          <p:nvPr/>
        </p:nvSpPr>
        <p:spPr>
          <a:xfrm>
            <a:off x="1" y="-3810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>
            <a:extLst>
              <a:ext uri="{FF2B5EF4-FFF2-40B4-BE49-F238E27FC236}">
                <a16:creationId xmlns:a16="http://schemas.microsoft.com/office/drawing/2014/main" id="{D16CC201-888C-7DCA-1661-2AC6851E6B9B}"/>
              </a:ext>
            </a:extLst>
          </p:cNvPr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>
            <a:extLst>
              <a:ext uri="{FF2B5EF4-FFF2-40B4-BE49-F238E27FC236}">
                <a16:creationId xmlns:a16="http://schemas.microsoft.com/office/drawing/2014/main" id="{0C15DEFA-3F2D-908D-4CB6-FDCECFF50B67}"/>
              </a:ext>
            </a:extLst>
          </p:cNvPr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5AE14A91-CE4A-B03F-FD3C-06E67A1F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3" y="9144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>
            <a:extLst>
              <a:ext uri="{FF2B5EF4-FFF2-40B4-BE49-F238E27FC236}">
                <a16:creationId xmlns:a16="http://schemas.microsoft.com/office/drawing/2014/main" id="{32D17B5C-DEB2-A59C-1FDC-6D962E132914}"/>
              </a:ext>
            </a:extLst>
          </p:cNvPr>
          <p:cNvSpPr/>
          <p:nvPr/>
        </p:nvSpPr>
        <p:spPr>
          <a:xfrm>
            <a:off x="1610801" y="1021573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Department head’s PERSPECTIVE</a:t>
            </a:r>
          </a:p>
        </p:txBody>
      </p:sp>
      <p:sp>
        <p:nvSpPr>
          <p:cNvPr id="13" name="Professor Albert Einstein June 23, 2018">
            <a:extLst>
              <a:ext uri="{FF2B5EF4-FFF2-40B4-BE49-F238E27FC236}">
                <a16:creationId xmlns:a16="http://schemas.microsoft.com/office/drawing/2014/main" id="{D33D68E7-13EE-621B-1EDD-FFFFAB582B87}"/>
              </a:ext>
            </a:extLst>
          </p:cNvPr>
          <p:cNvSpPr/>
          <p:nvPr/>
        </p:nvSpPr>
        <p:spPr>
          <a:xfrm>
            <a:off x="2195468" y="5601092"/>
            <a:ext cx="7239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Renee Boyer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Professor, Food Science &amp; Technology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CA83EC-520D-B89C-4D98-9C46B6F8D5E5}"/>
              </a:ext>
            </a:extLst>
          </p:cNvPr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>
              <a:extLst>
                <a:ext uri="{FF2B5EF4-FFF2-40B4-BE49-F238E27FC236}">
                  <a16:creationId xmlns:a16="http://schemas.microsoft.com/office/drawing/2014/main" id="{B59419FC-FB09-0E5E-0FBC-D18EBA27A965}"/>
                </a:ext>
              </a:extLst>
            </p:cNvPr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840949-E3BF-FF39-DE07-FE030928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ABA7D4BA-D0AC-04DC-7788-9AE4D9D8E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6" y="1677534"/>
            <a:ext cx="2543263" cy="38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87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6847" y="26857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3" y="9144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1610801" y="1021573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Dean’s PERSPECTIVE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469652" y="5485954"/>
            <a:ext cx="7239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Dan Givens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Virginia-Maryland College of Veterinary Medicine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pic>
        <p:nvPicPr>
          <p:cNvPr id="3" name="Picture 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6D87093B-4094-AE36-41BD-9208E3C25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3317"/>
            <a:ext cx="2678344" cy="37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50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7702242" cy="5029201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Outcomes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Process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Best Practices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Resources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head’s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Dean’s 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P&amp;T committee’s </a:t>
            </a:r>
          </a:p>
          <a:p>
            <a:pPr lvl="1"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promoted faculty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 </a:t>
            </a:r>
          </a:p>
          <a:p>
            <a:pPr marL="0" indent="0">
              <a:buClr>
                <a:srgbClr val="E87722"/>
              </a:buClr>
              <a:buNone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33746" y="669378"/>
            <a:ext cx="4884087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AGENDA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1" y="-3810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3" y="9144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1610801" y="1021573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University committee PERSPECTIVE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1473793" y="5697554"/>
            <a:ext cx="907549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Valerie Thomas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Professor, Forest Resources and Environmental Conservation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pic>
        <p:nvPicPr>
          <p:cNvPr id="3" name="Picture 2" descr="A person with glasses smiling&#10;&#10;Description automatically generated">
            <a:extLst>
              <a:ext uri="{FF2B5EF4-FFF2-40B4-BE49-F238E27FC236}">
                <a16:creationId xmlns:a16="http://schemas.microsoft.com/office/drawing/2014/main" id="{ACC96C65-70CB-5E7A-00F9-59C6E0DF4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7534"/>
            <a:ext cx="2812289" cy="39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413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1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7" y="647771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386731" y="660578"/>
            <a:ext cx="11736765" cy="73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PERSPECTIVEs from recently promoted faculty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386731" y="4954473"/>
            <a:ext cx="3958057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Dong </a:t>
            </a:r>
            <a:r>
              <a:rPr lang="en-US" sz="1600" kern="0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Dong</a:t>
            </a: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                                 Associate Professor                   </a:t>
            </a:r>
            <a:r>
              <a:rPr lang="en-US" sz="14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Electrical and Computer Engineering</a:t>
            </a:r>
            <a:endParaRPr lang="en-US" sz="1200" kern="0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33B86EAB-6AA0-D647-5169-E698963F9E12}"/>
              </a:ext>
            </a:extLst>
          </p:cNvPr>
          <p:cNvSpPr/>
          <p:nvPr/>
        </p:nvSpPr>
        <p:spPr>
          <a:xfrm>
            <a:off x="8365795" y="4954473"/>
            <a:ext cx="382620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Michael Schulz,            Associate Professor                  </a:t>
            </a:r>
            <a:r>
              <a:rPr lang="en-US" sz="14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Chemistry</a:t>
            </a:r>
            <a:endParaRPr lang="en-US" sz="1200" kern="0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sp>
        <p:nvSpPr>
          <p:cNvPr id="2" name="Professor Albert Einstein June 23, 2018">
            <a:extLst>
              <a:ext uri="{FF2B5EF4-FFF2-40B4-BE49-F238E27FC236}">
                <a16:creationId xmlns:a16="http://schemas.microsoft.com/office/drawing/2014/main" id="{0178F9AA-C219-11A6-1B85-59C6C078F4A3}"/>
              </a:ext>
            </a:extLst>
          </p:cNvPr>
          <p:cNvSpPr/>
          <p:nvPr/>
        </p:nvSpPr>
        <p:spPr>
          <a:xfrm>
            <a:off x="4539590" y="4954473"/>
            <a:ext cx="382620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Karin Kitchens,                               Associate Professor                    </a:t>
            </a:r>
            <a:r>
              <a:rPr lang="en-US" sz="14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Political Science</a:t>
            </a:r>
            <a:endParaRPr lang="en-US" sz="1200" kern="0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C3E3142D-E51E-6657-0880-C5799307D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4" y="2017418"/>
            <a:ext cx="3533097" cy="2354478"/>
          </a:xfrm>
          <a:prstGeom prst="rect">
            <a:avLst/>
          </a:prstGeom>
        </p:spPr>
      </p:pic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29122CC1-D09C-FE27-F32F-408CD0302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44" y="2009841"/>
            <a:ext cx="3540568" cy="2354478"/>
          </a:xfrm>
          <a:prstGeom prst="rect">
            <a:avLst/>
          </a:prstGeom>
        </p:spPr>
      </p:pic>
      <p:pic>
        <p:nvPicPr>
          <p:cNvPr id="8" name="Picture 7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8C6D3F3E-D5AE-70DF-DD27-DF43F4D74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5" y="1799637"/>
            <a:ext cx="2790041" cy="27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13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1" y="0"/>
            <a:ext cx="12192001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sp>
        <p:nvSpPr>
          <p:cNvPr id="12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Questions and discussion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2968" y="4294339"/>
            <a:ext cx="769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Promotion and Tenure website for more information:</a:t>
            </a:r>
          </a:p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https://faculty.vt.edu/promotion-tenure.html   </a:t>
            </a:r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1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0046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E87722"/>
          </a:solidFill>
          <a:ln w="12700">
            <a:miter lim="400000"/>
          </a:ln>
        </p:spPr>
        <p:txBody>
          <a:bodyPr lIns="34289" rIns="34289" anchor="ctr"/>
          <a:lstStyle/>
          <a:p>
            <a:endParaRPr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sp>
        <p:nvSpPr>
          <p:cNvPr id="11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4662109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2767" y="669378"/>
            <a:ext cx="10066010" cy="577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COVID-19 IMPACT CONSIDERATIONS 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1590" y="1524000"/>
            <a:ext cx="10134601" cy="27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COVID statements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cancelled/postponed and/or virtual presentations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scores for calendar year 2020 optional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Clock Extensions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assignment adjustments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Modified duties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letter reuse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61F97-30E6-E25A-1B45-5036349A1070}"/>
              </a:ext>
            </a:extLst>
          </p:cNvPr>
          <p:cNvSpPr txBox="1"/>
          <p:nvPr/>
        </p:nvSpPr>
        <p:spPr>
          <a:xfrm>
            <a:off x="0" y="6507480"/>
            <a:ext cx="808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https://faculty.vt.edu/promotion-tenure/adaptations-promotion-tenure-process.html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8395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7930843" cy="4648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Agriculture and Life Sciences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Architecture, Arts, and Design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Engineering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Liberal Arts and Human Sciences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Natural Resources and the Environment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Science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Pamplin College of Business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Virginia-Maryland College of Veterinary Medicine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Tech Carilion School of Medicine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69378"/>
            <a:ext cx="96012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141" normalizeH="0" baseline="0" noProof="0" dirty="0">
                <a:ln>
                  <a:noFill/>
                </a:ln>
                <a:solidFill>
                  <a:srgbClr val="585C5E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COLLEGE P&amp;T GUIDELINES</a:t>
            </a:r>
            <a:endParaRPr kumimoji="0" sz="3000" b="0" i="0" u="none" strike="noStrike" kern="0" cap="none" spc="141" normalizeH="0" baseline="0" noProof="0" dirty="0">
              <a:ln>
                <a:noFill/>
              </a:ln>
              <a:solidFill>
                <a:srgbClr val="585C5E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3002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 dirty="0"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Outcomes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7138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876958" y="1329772"/>
          <a:ext cx="9723380" cy="493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ET OUR TEAM"/>
          <p:cNvSpPr/>
          <p:nvPr/>
        </p:nvSpPr>
        <p:spPr>
          <a:xfrm>
            <a:off x="728666" y="660245"/>
            <a:ext cx="102870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141" normalizeH="0" baseline="0" noProof="0" dirty="0">
                <a:ln>
                  <a:noFill/>
                </a:ln>
                <a:solidFill>
                  <a:srgbClr val="585C5E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PROMOTION AND TENURE SUCCESS 2014-2024</a:t>
            </a:r>
            <a:endParaRPr kumimoji="0" sz="3000" b="0" i="0" u="none" strike="noStrike" kern="0" cap="none" spc="141" normalizeH="0" baseline="0" noProof="0" dirty="0">
              <a:ln>
                <a:noFill/>
              </a:ln>
              <a:solidFill>
                <a:srgbClr val="585C5E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60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</a:t>
            </a:r>
            <a:r>
              <a:rPr lang="en-US" sz="32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ROCESS</a:t>
            </a:r>
            <a:endParaRPr lang="en-US" sz="3000" kern="0" cap="all" spc="200" dirty="0">
              <a:solidFill>
                <a:schemeClr val="bg1"/>
              </a:solidFill>
              <a:latin typeface="Acherus Grotesque Regular" panose="02000505000000020004" pitchFamily="50" charset="0"/>
            </a:endParaRP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98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4BC6-9282-D449-9091-F28FAD36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6" y="605103"/>
            <a:ext cx="10972800" cy="502920"/>
          </a:xfrm>
        </p:spPr>
        <p:txBody>
          <a:bodyPr/>
          <a:lstStyle/>
          <a:p>
            <a:pPr algn="l"/>
            <a:r>
              <a:rPr lang="en-US" sz="3000" cap="all" spc="200" dirty="0">
                <a:solidFill>
                  <a:schemeClr val="bg1">
                    <a:lumMod val="50000"/>
                  </a:schemeClr>
                </a:solidFill>
                <a:latin typeface="Acherus Grotesque Regular" panose="02000505000000020004" pitchFamily="50" charset="0"/>
              </a:rPr>
              <a:t>P&amp;T Governed by Faculty Handbook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2D630D-A928-4146-8CA3-DC92ECB7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090" y="1674661"/>
            <a:ext cx="5552090" cy="452192"/>
          </a:xfrm>
        </p:spPr>
        <p:txBody>
          <a:bodyPr/>
          <a:lstStyle/>
          <a:p>
            <a:pPr marL="0" indent="0">
              <a:buNone/>
            </a:pPr>
            <a:r>
              <a:rPr lang="en-US" sz="2000" cap="all" spc="200" dirty="0">
                <a:solidFill>
                  <a:srgbClr val="861F41"/>
                </a:solidFill>
                <a:latin typeface="Acherus Grotesque Regular" panose="02000505000000020004" pitchFamily="50" charset="0"/>
              </a:rPr>
              <a:t>Section 3.4 in particular:</a:t>
            </a:r>
          </a:p>
          <a:p>
            <a:pPr lvl="1"/>
            <a:endParaRPr lang="en-US" dirty="0">
              <a:solidFill>
                <a:srgbClr val="861F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EF7CE-4B07-A4AE-82EA-0556EB7DBBAA}"/>
              </a:ext>
            </a:extLst>
          </p:cNvPr>
          <p:cNvSpPr txBox="1"/>
          <p:nvPr/>
        </p:nvSpPr>
        <p:spPr>
          <a:xfrm>
            <a:off x="560429" y="6394486"/>
            <a:ext cx="42131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https://faculty.vt.edu/faculty-handbook.html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2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CFE9F-5541-D0CE-0730-E0B36011E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55926"/>
            <a:ext cx="4572001" cy="49617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BB4104-172A-7B22-D4D4-D6E516B141C1}"/>
              </a:ext>
            </a:extLst>
          </p:cNvPr>
          <p:cNvSpPr txBox="1"/>
          <p:nvPr/>
        </p:nvSpPr>
        <p:spPr>
          <a:xfrm>
            <a:off x="5791200" y="2399312"/>
            <a:ext cx="5867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3.4 Promotion and Tenure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3.4.1 Pre-Tenure Probationary Period        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3.4.2 General Expectations for Promotion and Tenure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3.4.3 Departmental or School Evaluation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Promotion and Tenure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3.4.4 College Evaluation for Promotion and Tenure        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3.4.5 University Evaluation for Promotion and Tenure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3.4.6 Candidate Notification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940C551D-1488-088F-C01C-0AF9047F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330C-D707-DD49-A9E8-A444E0C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6" y="669378"/>
            <a:ext cx="10972800" cy="502920"/>
          </a:xfrm>
        </p:spPr>
        <p:txBody>
          <a:bodyPr>
            <a:noAutofit/>
          </a:bodyPr>
          <a:lstStyle/>
          <a:p>
            <a:pPr algn="l"/>
            <a:r>
              <a:rPr lang="en-US" sz="3000" cap="all" spc="200" dirty="0">
                <a:solidFill>
                  <a:srgbClr val="75787B"/>
                </a:solidFill>
                <a:latin typeface="Acherus Grotesque Regular" panose="02000505000000020004" pitchFamily="50" charset="0"/>
              </a:rPr>
              <a:t>Important Info on Provost’s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A982-7203-E441-8F39-0F856D15F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3550"/>
            <a:ext cx="5384800" cy="4392616"/>
          </a:xfrm>
        </p:spPr>
        <p:txBody>
          <a:bodyPr/>
          <a:lstStyle/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template and preparation guidelines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University-level deadlines for promotion and tenure review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Workshop dates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summary of P&amp;T outcomes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589042-8E0B-A94B-8E10-49BC8D678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0159" y="1733550"/>
            <a:ext cx="5162964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05602B-7BF1-CA59-4565-4A50ED4987BB}"/>
              </a:ext>
            </a:extLst>
          </p:cNvPr>
          <p:cNvSpPr txBox="1"/>
          <p:nvPr/>
        </p:nvSpPr>
        <p:spPr>
          <a:xfrm>
            <a:off x="124087" y="6392413"/>
            <a:ext cx="42660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39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90CB0E9-1EC1-3D38-5EC8-744AA7647497}"/>
              </a:ext>
            </a:extLst>
          </p:cNvPr>
          <p:cNvSpPr/>
          <p:nvPr/>
        </p:nvSpPr>
        <p:spPr>
          <a:xfrm>
            <a:off x="2209800" y="48915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7EA6A-168E-EAB8-0418-CDAF60859CE4}"/>
              </a:ext>
            </a:extLst>
          </p:cNvPr>
          <p:cNvSpPr/>
          <p:nvPr/>
        </p:nvSpPr>
        <p:spPr>
          <a:xfrm>
            <a:off x="2057400" y="47391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00FE71B-2F0D-3707-69A3-952EC70D165C}"/>
              </a:ext>
            </a:extLst>
          </p:cNvPr>
          <p:cNvSpPr/>
          <p:nvPr/>
        </p:nvSpPr>
        <p:spPr>
          <a:xfrm>
            <a:off x="1905000" y="45867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204D54-0E2E-B50C-672D-A52F725AEB0F}"/>
              </a:ext>
            </a:extLst>
          </p:cNvPr>
          <p:cNvSpPr/>
          <p:nvPr/>
        </p:nvSpPr>
        <p:spPr>
          <a:xfrm>
            <a:off x="1752600" y="44343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F073A8-4E7E-3FD4-9AF2-2A800415A8BA}"/>
              </a:ext>
            </a:extLst>
          </p:cNvPr>
          <p:cNvSpPr/>
          <p:nvPr/>
        </p:nvSpPr>
        <p:spPr>
          <a:xfrm>
            <a:off x="351651" y="2527593"/>
            <a:ext cx="914400" cy="1265562"/>
          </a:xfrm>
          <a:prstGeom prst="rect">
            <a:avLst/>
          </a:prstGeom>
          <a:solidFill>
            <a:srgbClr val="508590">
              <a:alpha val="8000"/>
            </a:srgbClr>
          </a:solidFill>
          <a:ln>
            <a:solidFill>
              <a:srgbClr val="508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ET OUR TEAM"/>
          <p:cNvSpPr/>
          <p:nvPr/>
        </p:nvSpPr>
        <p:spPr>
          <a:xfrm>
            <a:off x="728666" y="685723"/>
            <a:ext cx="9061755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PROCESS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67818CB-1EC6-AF11-B00B-5B09D290F62D}"/>
              </a:ext>
            </a:extLst>
          </p:cNvPr>
          <p:cNvSpPr/>
          <p:nvPr/>
        </p:nvSpPr>
        <p:spPr>
          <a:xfrm>
            <a:off x="1641026" y="2264800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1FB9E6B-619F-A4D1-B209-ABDFBFB4A9BB}"/>
              </a:ext>
            </a:extLst>
          </p:cNvPr>
          <p:cNvSpPr/>
          <p:nvPr/>
        </p:nvSpPr>
        <p:spPr>
          <a:xfrm>
            <a:off x="5181599" y="2265768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988252D-2293-8BF7-158A-4C836505D24A}"/>
              </a:ext>
            </a:extLst>
          </p:cNvPr>
          <p:cNvSpPr/>
          <p:nvPr/>
        </p:nvSpPr>
        <p:spPr>
          <a:xfrm>
            <a:off x="8672987" y="2253642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8A1319-42C7-0BB2-CECB-F477E1D55F11}"/>
              </a:ext>
            </a:extLst>
          </p:cNvPr>
          <p:cNvSpPr/>
          <p:nvPr/>
        </p:nvSpPr>
        <p:spPr>
          <a:xfrm>
            <a:off x="1709837" y="251825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Comm.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9C53B4-0126-DD85-D45E-85EE1EACA221}"/>
              </a:ext>
            </a:extLst>
          </p:cNvPr>
          <p:cNvSpPr/>
          <p:nvPr/>
        </p:nvSpPr>
        <p:spPr>
          <a:xfrm>
            <a:off x="3442998" y="2527593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3B79B6-E1AE-CD69-4EED-35CB70C5F1F0}"/>
              </a:ext>
            </a:extLst>
          </p:cNvPr>
          <p:cNvSpPr/>
          <p:nvPr/>
        </p:nvSpPr>
        <p:spPr>
          <a:xfrm>
            <a:off x="5251579" y="254102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Comm.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CC777-60ED-34C1-40CB-93D644E52251}"/>
              </a:ext>
            </a:extLst>
          </p:cNvPr>
          <p:cNvSpPr/>
          <p:nvPr/>
        </p:nvSpPr>
        <p:spPr>
          <a:xfrm>
            <a:off x="6968411" y="251922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1240C9-8AF1-ED56-9C5B-91F0214779FB}"/>
              </a:ext>
            </a:extLst>
          </p:cNvPr>
          <p:cNvSpPr/>
          <p:nvPr/>
        </p:nvSpPr>
        <p:spPr>
          <a:xfrm>
            <a:off x="8756959" y="2507099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Comm.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EEB335-4358-E7F0-6DC1-EFA2C156D59A}"/>
              </a:ext>
            </a:extLst>
          </p:cNvPr>
          <p:cNvSpPr txBox="1"/>
          <p:nvPr/>
        </p:nvSpPr>
        <p:spPr>
          <a:xfrm>
            <a:off x="1616144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Department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797711-AF74-A623-1876-7C38E75A3DF2}"/>
              </a:ext>
            </a:extLst>
          </p:cNvPr>
          <p:cNvSpPr txBox="1"/>
          <p:nvPr/>
        </p:nvSpPr>
        <p:spPr>
          <a:xfrm>
            <a:off x="5186133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College Level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0A59F-160F-1EF3-F968-ED7B5F5C343D}"/>
              </a:ext>
            </a:extLst>
          </p:cNvPr>
          <p:cNvSpPr txBox="1"/>
          <p:nvPr/>
        </p:nvSpPr>
        <p:spPr>
          <a:xfrm>
            <a:off x="8686281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University Level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6FEA34A-F307-F5B0-3930-9E691D1E7167}"/>
              </a:ext>
            </a:extLst>
          </p:cNvPr>
          <p:cNvSpPr/>
          <p:nvPr/>
        </p:nvSpPr>
        <p:spPr>
          <a:xfrm>
            <a:off x="3036726" y="2913556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BE74BCA-682A-9040-673D-4B43A7FF6B50}"/>
              </a:ext>
            </a:extLst>
          </p:cNvPr>
          <p:cNvSpPr/>
          <p:nvPr/>
        </p:nvSpPr>
        <p:spPr>
          <a:xfrm>
            <a:off x="6562529" y="2914524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iped Right Arrow 49">
            <a:extLst>
              <a:ext uri="{FF2B5EF4-FFF2-40B4-BE49-F238E27FC236}">
                <a16:creationId xmlns:a16="http://schemas.microsoft.com/office/drawing/2014/main" id="{601C119D-683B-C2FB-D253-50DB1DA4E4BF}"/>
              </a:ext>
            </a:extLst>
          </p:cNvPr>
          <p:cNvSpPr/>
          <p:nvPr/>
        </p:nvSpPr>
        <p:spPr>
          <a:xfrm>
            <a:off x="4859058" y="2933747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4172E5F1-2449-96AE-A260-3C29BB355E69}"/>
              </a:ext>
            </a:extLst>
          </p:cNvPr>
          <p:cNvSpPr/>
          <p:nvPr/>
        </p:nvSpPr>
        <p:spPr>
          <a:xfrm>
            <a:off x="8366322" y="2914524"/>
            <a:ext cx="318921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086FAC-C442-1B97-EC98-0DE8C36924BC}"/>
              </a:ext>
            </a:extLst>
          </p:cNvPr>
          <p:cNvSpPr txBox="1"/>
          <p:nvPr/>
        </p:nvSpPr>
        <p:spPr>
          <a:xfrm>
            <a:off x="351651" y="25849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Dossier</a:t>
            </a:r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282F43C9-6147-2C46-DB94-9C43A3E149D4}"/>
              </a:ext>
            </a:extLst>
          </p:cNvPr>
          <p:cNvSpPr/>
          <p:nvPr/>
        </p:nvSpPr>
        <p:spPr>
          <a:xfrm>
            <a:off x="1310315" y="2891760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D6930E-B580-93DB-D6C9-FDBC6A2F7046}"/>
              </a:ext>
            </a:extLst>
          </p:cNvPr>
          <p:cNvSpPr txBox="1"/>
          <p:nvPr/>
        </p:nvSpPr>
        <p:spPr>
          <a:xfrm>
            <a:off x="1752600" y="4480257"/>
            <a:ext cx="1034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External Letters</a:t>
            </a:r>
          </a:p>
        </p:txBody>
      </p:sp>
      <p:sp>
        <p:nvSpPr>
          <p:cNvPr id="93" name="Striped Right Arrow 92">
            <a:extLst>
              <a:ext uri="{FF2B5EF4-FFF2-40B4-BE49-F238E27FC236}">
                <a16:creationId xmlns:a16="http://schemas.microsoft.com/office/drawing/2014/main" id="{D4CEB520-5463-30D1-A9AE-EAB3EBC1A18F}"/>
              </a:ext>
            </a:extLst>
          </p:cNvPr>
          <p:cNvSpPr/>
          <p:nvPr/>
        </p:nvSpPr>
        <p:spPr>
          <a:xfrm rot="16200000">
            <a:off x="2174881" y="4004161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EE6BA88-7607-4FB6-533B-CF4B51B9388E}"/>
              </a:ext>
            </a:extLst>
          </p:cNvPr>
          <p:cNvSpPr/>
          <p:nvPr/>
        </p:nvSpPr>
        <p:spPr>
          <a:xfrm>
            <a:off x="10537552" y="4447941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8A8F503-1C15-CA27-7B4D-BCE36816E4C3}"/>
              </a:ext>
            </a:extLst>
          </p:cNvPr>
          <p:cNvSpPr/>
          <p:nvPr/>
        </p:nvSpPr>
        <p:spPr>
          <a:xfrm>
            <a:off x="8732777" y="4441344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BOV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A400043F-303F-A7C5-BB29-1729607F03A7}"/>
              </a:ext>
            </a:extLst>
          </p:cNvPr>
          <p:cNvSpPr/>
          <p:nvPr/>
        </p:nvSpPr>
        <p:spPr>
          <a:xfrm rot="5400000">
            <a:off x="10852214" y="3851025"/>
            <a:ext cx="695625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D1CAB7-23A5-DE4B-42CB-D5F2172419EB}"/>
              </a:ext>
            </a:extLst>
          </p:cNvPr>
          <p:cNvSpPr/>
          <p:nvPr/>
        </p:nvSpPr>
        <p:spPr>
          <a:xfrm>
            <a:off x="10481361" y="2518255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66595F43-566C-B92E-D4E3-38BF64EDFCDD}"/>
              </a:ext>
            </a:extLst>
          </p:cNvPr>
          <p:cNvSpPr/>
          <p:nvPr/>
        </p:nvSpPr>
        <p:spPr>
          <a:xfrm rot="10800000">
            <a:off x="10084942" y="4821445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5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5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018D7559-2389-E06C-DA73-BC0C221E164E}"/>
              </a:ext>
            </a:extLst>
          </p:cNvPr>
          <p:cNvSpPr/>
          <p:nvPr/>
        </p:nvSpPr>
        <p:spPr>
          <a:xfrm>
            <a:off x="10070380" y="2880603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5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2" y="1447800"/>
            <a:ext cx="7543799" cy="4648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	Executive Summary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Recommendation Statements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	Candidate’s Statement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	Teaching and Advising Effectiveness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	Research and Creative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	International &amp; Professional Service and 	Other Outreach &amp; Extension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	University Service	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	Work Under Review or In Progress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	Other Pertinent Activities 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74876"/>
            <a:ext cx="99060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DOSSIER OUTLINE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D1A5F-86E8-17FB-B2CC-0420649C87A0}"/>
              </a:ext>
            </a:extLst>
          </p:cNvPr>
          <p:cNvSpPr txBox="1"/>
          <p:nvPr/>
        </p:nvSpPr>
        <p:spPr>
          <a:xfrm>
            <a:off x="168830" y="6367939"/>
            <a:ext cx="489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B2B2B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T Color Theme">
      <a:dk1>
        <a:srgbClr val="6C1035"/>
      </a:dk1>
      <a:lt1>
        <a:srgbClr val="FFFFFF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B9B93168F5F4CA8A5BF874EBAAB56" ma:contentTypeVersion="13" ma:contentTypeDescription="Create a new document." ma:contentTypeScope="" ma:versionID="c4bdd7ff1b9c1ea9febb835d9ce011e2">
  <xsd:schema xmlns:xsd="http://www.w3.org/2001/XMLSchema" xmlns:xs="http://www.w3.org/2001/XMLSchema" xmlns:p="http://schemas.microsoft.com/office/2006/metadata/properties" xmlns:ns2="91126c79-5124-41d2-a29b-ee14244dcdf9" xmlns:ns3="2635f7ed-3b1f-4d4d-b36e-0edd1f2b4c84" targetNamespace="http://schemas.microsoft.com/office/2006/metadata/properties" ma:root="true" ma:fieldsID="4f47a8654cd978fd3c55b5d772ecb36b" ns2:_="" ns3:_="">
    <xsd:import namespace="91126c79-5124-41d2-a29b-ee14244dcdf9"/>
    <xsd:import namespace="2635f7ed-3b1f-4d4d-b36e-0edd1f2b4c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26c79-5124-41d2-a29b-ee14244dcd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bc7ef2c1-9225-46f5-8ef1-4867dfffeeaf}" ma:internalName="TaxCatchAll" ma:showField="CatchAllData" ma:web="91126c79-5124-41d2-a29b-ee14244dc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5f7ed-3b1f-4d4d-b36e-0edd1f2b4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86477d7-ad29-47e7-b319-eaa6f1949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126c79-5124-41d2-a29b-ee14244dcdf9" xsi:nil="true"/>
    <lcf76f155ced4ddcb4097134ff3c332f xmlns="2635f7ed-3b1f-4d4d-b36e-0edd1f2b4c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731707-7B47-464F-8CFB-9BB20EB6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93C9D-2F13-4BB3-9829-8534B68933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71A826-6927-434C-8049-85FFBBB17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126c79-5124-41d2-a29b-ee14244dcdf9"/>
    <ds:schemaRef ds:uri="2635f7ed-3b1f-4d4d-b36e-0edd1f2b4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DF0A78-E3FB-4F71-8316-BD678B8BC710}">
  <ds:schemaRefs>
    <ds:schemaRef ds:uri="http://schemas.microsoft.com/office/2006/metadata/properties"/>
    <ds:schemaRef ds:uri="http://schemas.microsoft.com/office/infopath/2007/PartnerControls"/>
    <ds:schemaRef ds:uri="91126c79-5124-41d2-a29b-ee14244dcdf9"/>
    <ds:schemaRef ds:uri="2635f7ed-3b1f-4d4d-b36e-0edd1f2b4c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1624</Words>
  <Application>Microsoft Office PowerPoint</Application>
  <PresentationFormat>Widescreen</PresentationFormat>
  <Paragraphs>262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Acherus Grotesque Regular</vt:lpstr>
      <vt:lpstr>Arial</vt:lpstr>
      <vt:lpstr>Calibri</vt:lpstr>
      <vt:lpstr>Courier New</vt:lpstr>
      <vt:lpstr>Crimson Text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P&amp;T Governed by Faculty Handbook</vt:lpstr>
      <vt:lpstr>Important Info on Provost’s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in Rank</dc:title>
  <dc:creator>malayne</dc:creator>
  <cp:lastModifiedBy>Hutchison, Cyndi</cp:lastModifiedBy>
  <cp:revision>273</cp:revision>
  <cp:lastPrinted>2015-09-18T17:36:00Z</cp:lastPrinted>
  <dcterms:created xsi:type="dcterms:W3CDTF">2011-09-15T14:44:13Z</dcterms:created>
  <dcterms:modified xsi:type="dcterms:W3CDTF">2025-02-14T13:25:58Z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0x0101002BBB9B93168F5F4CA8A5BF874EBAAB56</vt:lpwstr>
  </property>
  <property fmtid="{D5CDD505-2E9C-101B-9397-08002B2CF9AE}" pid="3" name="MediaServiceImageTags">
    <vt:lpwstr/>
  </property>
</Properties>
</file>